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2" r:id="rId4"/>
    <p:sldId id="257" r:id="rId5"/>
    <p:sldId id="259" r:id="rId6"/>
    <p:sldId id="263" r:id="rId7"/>
    <p:sldId id="268" r:id="rId8"/>
    <p:sldId id="261" r:id="rId9"/>
    <p:sldId id="269" r:id="rId10"/>
    <p:sldId id="274" r:id="rId11"/>
    <p:sldId id="273" r:id="rId12"/>
    <p:sldId id="275" r:id="rId13"/>
    <p:sldId id="270" r:id="rId14"/>
    <p:sldId id="276" r:id="rId15"/>
    <p:sldId id="271" r:id="rId16"/>
    <p:sldId id="2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snapToGrid="0" snapToObjects="1">
      <p:cViewPr varScale="1">
        <p:scale>
          <a:sx n="51" d="100"/>
          <a:sy n="51" d="100"/>
        </p:scale>
        <p:origin x="-125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C48ED06-E72A-2748-ABFE-053061A0565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261429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C48ED06-E72A-2748-ABFE-053061A0565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263251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C48ED06-E72A-2748-ABFE-053061A0565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3647574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C48ED06-E72A-2748-ABFE-053061A0565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180959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C48ED06-E72A-2748-ABFE-053061A0565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338148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C48ED06-E72A-2748-ABFE-053061A05658}"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1995482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C48ED06-E72A-2748-ABFE-053061A05658}" type="datetimeFigureOut">
              <a:rPr lang="en-US" smtClean="0"/>
              <a:pPr/>
              <a:t>3/2/2014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54718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C48ED06-E72A-2748-ABFE-053061A05658}" type="datetimeFigureOut">
              <a:rPr lang="en-US" smtClean="0"/>
              <a:pPr/>
              <a:t>3/2/2014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15118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8ED06-E72A-2748-ABFE-053061A05658}" type="datetimeFigureOut">
              <a:rPr lang="en-US" smtClean="0"/>
              <a:pPr/>
              <a:t>3/2/2014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212269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C48ED06-E72A-2748-ABFE-053061A05658}"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1549808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C48ED06-E72A-2748-ABFE-053061A05658}"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306259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8ED06-E72A-2748-ABFE-053061A05658}" type="datetimeFigureOut">
              <a:rPr lang="en-US" smtClean="0"/>
              <a:pPr/>
              <a:t>3/2/2014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3E34A-33C2-204F-A7CB-2281946BB125}" type="slidenum">
              <a:rPr lang="en-US" smtClean="0"/>
              <a:pPr/>
              <a:t>‹#›</a:t>
            </a:fld>
            <a:endParaRPr lang="en-US"/>
          </a:p>
        </p:txBody>
      </p:sp>
    </p:spTree>
    <p:extLst>
      <p:ext uri="{BB962C8B-B14F-4D97-AF65-F5344CB8AC3E}">
        <p14:creationId xmlns="" xmlns:p14="http://schemas.microsoft.com/office/powerpoint/2010/main" val="998897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976472" y="304053"/>
            <a:ext cx="2972546" cy="2277758"/>
          </a:xfrm>
          <a:prstGeom prst="rect">
            <a:avLst/>
          </a:prstGeom>
        </p:spPr>
      </p:pic>
      <p:sp>
        <p:nvSpPr>
          <p:cNvPr id="5" name="TextBox 4"/>
          <p:cNvSpPr txBox="1"/>
          <p:nvPr/>
        </p:nvSpPr>
        <p:spPr>
          <a:xfrm>
            <a:off x="2366588" y="2554939"/>
            <a:ext cx="4563494" cy="1938992"/>
          </a:xfrm>
          <a:prstGeom prst="rect">
            <a:avLst/>
          </a:prstGeom>
          <a:noFill/>
        </p:spPr>
        <p:txBody>
          <a:bodyPr wrap="none" rtlCol="0">
            <a:spAutoFit/>
          </a:bodyPr>
          <a:lstStyle/>
          <a:p>
            <a:pPr algn="ctr"/>
            <a:r>
              <a:rPr lang="en-US" sz="6000" b="1" dirty="0" smtClean="0">
                <a:solidFill>
                  <a:srgbClr val="FF0000"/>
                </a:solidFill>
              </a:rPr>
              <a:t>Strategic Plan</a:t>
            </a:r>
          </a:p>
          <a:p>
            <a:pPr algn="ctr"/>
            <a:r>
              <a:rPr lang="en-US" sz="6000" b="1" dirty="0" smtClean="0">
                <a:solidFill>
                  <a:srgbClr val="FF0000"/>
                </a:solidFill>
              </a:rPr>
              <a:t>2014-17</a:t>
            </a:r>
            <a:endParaRPr lang="en-US" sz="6000" b="1" dirty="0">
              <a:solidFill>
                <a:srgbClr val="FF0000"/>
              </a:solidFill>
            </a:endParaRPr>
          </a:p>
        </p:txBody>
      </p:sp>
      <p:sp>
        <p:nvSpPr>
          <p:cNvPr id="6" name="Subtitle 5"/>
          <p:cNvSpPr>
            <a:spLocks noGrp="1"/>
          </p:cNvSpPr>
          <p:nvPr>
            <p:ph type="subTitle" idx="1"/>
          </p:nvPr>
        </p:nvSpPr>
        <p:spPr>
          <a:xfrm>
            <a:off x="1371600" y="4932082"/>
            <a:ext cx="6400800" cy="1752600"/>
          </a:xfrm>
        </p:spPr>
        <p:txBody>
          <a:bodyPr/>
          <a:lstStyle/>
          <a:p>
            <a:r>
              <a:rPr lang="en-US" dirty="0" smtClean="0"/>
              <a:t>The outline of a new framework</a:t>
            </a:r>
            <a:endParaRPr lang="en-US" dirty="0"/>
          </a:p>
        </p:txBody>
      </p:sp>
    </p:spTree>
    <p:extLst>
      <p:ext uri="{BB962C8B-B14F-4D97-AF65-F5344CB8AC3E}">
        <p14:creationId xmlns="" xmlns:p14="http://schemas.microsoft.com/office/powerpoint/2010/main" val="332601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09"/>
            <a:ext cx="8229600" cy="1143000"/>
          </a:xfrm>
        </p:spPr>
        <p:txBody>
          <a:bodyPr/>
          <a:lstStyle/>
          <a:p>
            <a:r>
              <a:rPr lang="en-GB" dirty="0" smtClean="0">
                <a:solidFill>
                  <a:srgbClr val="00B050"/>
                </a:solidFill>
              </a:rPr>
              <a:t>Enabling objective (2)</a:t>
            </a:r>
            <a:endParaRPr lang="en-GB" dirty="0">
              <a:solidFill>
                <a:srgbClr val="00B050"/>
              </a:solidFill>
            </a:endParaRPr>
          </a:p>
        </p:txBody>
      </p:sp>
      <p:sp>
        <p:nvSpPr>
          <p:cNvPr id="3" name="Content Placeholder 2"/>
          <p:cNvSpPr>
            <a:spLocks noGrp="1"/>
          </p:cNvSpPr>
          <p:nvPr>
            <p:ph idx="1"/>
          </p:nvPr>
        </p:nvSpPr>
        <p:spPr>
          <a:xfrm>
            <a:off x="457200" y="1249680"/>
            <a:ext cx="8229600" cy="5189220"/>
          </a:xfrm>
        </p:spPr>
        <p:txBody>
          <a:bodyPr>
            <a:normAutofit lnSpcReduction="10000"/>
          </a:bodyPr>
          <a:lstStyle/>
          <a:p>
            <a:pPr indent="0">
              <a:buNone/>
            </a:pPr>
            <a:r>
              <a:rPr lang="en-US" sz="1800" b="1" dirty="0" smtClean="0">
                <a:solidFill>
                  <a:srgbClr val="FF0000"/>
                </a:solidFill>
              </a:rPr>
              <a:t>2. Resources</a:t>
            </a:r>
            <a:r>
              <a:rPr lang="en-US" sz="1800" b="1" dirty="0">
                <a:solidFill>
                  <a:srgbClr val="FF0000"/>
                </a:solidFill>
              </a:rPr>
              <a:t>: </a:t>
            </a:r>
            <a:r>
              <a:rPr lang="en-US" sz="1800" dirty="0">
                <a:solidFill>
                  <a:srgbClr val="FF0000"/>
                </a:solidFill>
              </a:rPr>
              <a:t>We will strive to secure resources that allow us to grow our core </a:t>
            </a:r>
            <a:r>
              <a:rPr lang="en-US" sz="1800" dirty="0" smtClean="0">
                <a:solidFill>
                  <a:srgbClr val="FF0000"/>
                </a:solidFill>
              </a:rPr>
              <a:t>work sustainably </a:t>
            </a:r>
            <a:r>
              <a:rPr lang="en-US" sz="1800" dirty="0">
                <a:solidFill>
                  <a:srgbClr val="FF0000"/>
                </a:solidFill>
              </a:rPr>
              <a:t>without being dependent on </a:t>
            </a:r>
            <a:r>
              <a:rPr lang="en-US" sz="1800" dirty="0" smtClean="0">
                <a:solidFill>
                  <a:srgbClr val="FF0000"/>
                </a:solidFill>
              </a:rPr>
              <a:t>any single </a:t>
            </a:r>
            <a:r>
              <a:rPr lang="en-US" sz="1800" dirty="0">
                <a:solidFill>
                  <a:srgbClr val="FF0000"/>
                </a:solidFill>
              </a:rPr>
              <a:t>source of income. We will be smart and strategic in developing relationships with funders, donors  and partners.</a:t>
            </a:r>
          </a:p>
          <a:p>
            <a:pPr marL="971550" lvl="1" indent="-514350">
              <a:buFont typeface="+mj-lt"/>
              <a:buAutoNum type="arabicPeriod"/>
            </a:pPr>
            <a:r>
              <a:rPr lang="en-GB" sz="1800" dirty="0"/>
              <a:t>Produce </a:t>
            </a:r>
            <a:r>
              <a:rPr lang="en-GB" sz="1800" dirty="0" smtClean="0"/>
              <a:t>a fundraising strategy to support the achievement of our core objectives </a:t>
            </a:r>
            <a:r>
              <a:rPr lang="en-GB" sz="1800" dirty="0"/>
              <a:t>and invest in its implementation</a:t>
            </a:r>
            <a:r>
              <a:rPr lang="en-GB" sz="1800" dirty="0" smtClean="0"/>
              <a:t>, reviewing it annually against organisational needs and context.</a:t>
            </a:r>
          </a:p>
          <a:p>
            <a:pPr marL="971550" lvl="1" indent="-514350">
              <a:buFont typeface="+mj-lt"/>
              <a:buAutoNum type="arabicPeriod"/>
            </a:pPr>
            <a:r>
              <a:rPr lang="en-GB" sz="1800" dirty="0" smtClean="0"/>
              <a:t>Establish close relationships between our staff, members and potential partners to capture and reuse organisational knowledge about effective fundraising.</a:t>
            </a:r>
          </a:p>
          <a:p>
            <a:pPr marL="971550" lvl="1" indent="-514350">
              <a:buFont typeface="+mj-lt"/>
              <a:buAutoNum type="arabicPeriod"/>
            </a:pPr>
            <a:r>
              <a:rPr lang="en-GB" sz="1800" dirty="0"/>
              <a:t>Develop our alumni network of former staff, volunteers and trustees to increase our reach and identify new resources</a:t>
            </a:r>
            <a:r>
              <a:rPr lang="en-GB" sz="1800" dirty="0" smtClean="0"/>
              <a:t>.</a:t>
            </a:r>
          </a:p>
          <a:p>
            <a:pPr marL="971550" lvl="1" indent="-514350">
              <a:buFont typeface="+mj-lt"/>
              <a:buAutoNum type="arabicPeriod"/>
            </a:pPr>
            <a:r>
              <a:rPr lang="en-GB" sz="1800" dirty="0" smtClean="0"/>
              <a:t>Continue to grow our income from training and consultancy activities in the UK and internationally.</a:t>
            </a:r>
            <a:endParaRPr lang="en-GB" sz="1800" dirty="0"/>
          </a:p>
          <a:p>
            <a:pPr marL="971550" lvl="1" indent="-514350">
              <a:buFont typeface="+mj-lt"/>
              <a:buAutoNum type="arabicPeriod"/>
            </a:pPr>
            <a:r>
              <a:rPr lang="en-GB" sz="1800" dirty="0" smtClean="0"/>
              <a:t>Continue </a:t>
            </a:r>
            <a:r>
              <a:rPr lang="en-GB" sz="1800" dirty="0"/>
              <a:t>to work with </a:t>
            </a:r>
            <a:r>
              <a:rPr lang="en-GB" sz="1800" dirty="0" smtClean="0"/>
              <a:t>government to protect the statutory funding that  enables BYC to support the core structures of young people’s participation in democracy.</a:t>
            </a:r>
          </a:p>
          <a:p>
            <a:pPr marL="971550" lvl="1" indent="-514350">
              <a:buFont typeface="+mj-lt"/>
              <a:buAutoNum type="arabicPeriod"/>
            </a:pPr>
            <a:r>
              <a:rPr lang="en-GB" sz="1800" dirty="0" smtClean="0"/>
              <a:t>Explore and embrace “in kind” resources </a:t>
            </a:r>
            <a:r>
              <a:rPr lang="en-GB" sz="1800" smtClean="0"/>
              <a:t>and the use </a:t>
            </a:r>
            <a:r>
              <a:rPr lang="en-GB" sz="1800" dirty="0" smtClean="0"/>
              <a:t>of volunteers to meet our needs</a:t>
            </a:r>
          </a:p>
          <a:p>
            <a:pPr lvl="1">
              <a:buNone/>
            </a:pPr>
            <a:endParaRPr lang="en-US" sz="1800" dirty="0" smtClean="0">
              <a:solidFill>
                <a:srgbClr val="FF0000"/>
              </a:solidFill>
            </a:endParaRPr>
          </a:p>
        </p:txBody>
      </p:sp>
    </p:spTree>
    <p:extLst>
      <p:ext uri="{BB962C8B-B14F-4D97-AF65-F5344CB8AC3E}">
        <p14:creationId xmlns="" xmlns:p14="http://schemas.microsoft.com/office/powerpoint/2010/main" val="2756256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Enabling objective (3)</a:t>
            </a:r>
            <a:endParaRPr lang="en-GB" dirty="0">
              <a:solidFill>
                <a:srgbClr val="00B050"/>
              </a:solidFill>
            </a:endParaRPr>
          </a:p>
        </p:txBody>
      </p:sp>
      <p:sp>
        <p:nvSpPr>
          <p:cNvPr id="4" name="Content Placeholder 3"/>
          <p:cNvSpPr>
            <a:spLocks noGrp="1"/>
          </p:cNvSpPr>
          <p:nvPr>
            <p:ph idx="1"/>
          </p:nvPr>
        </p:nvSpPr>
        <p:spPr/>
        <p:txBody>
          <a:bodyPr>
            <a:normAutofit/>
          </a:bodyPr>
          <a:lstStyle/>
          <a:p>
            <a:pPr indent="0">
              <a:buNone/>
            </a:pPr>
            <a:r>
              <a:rPr lang="en-US" sz="1800" b="1" dirty="0">
                <a:solidFill>
                  <a:srgbClr val="FF0000"/>
                </a:solidFill>
              </a:rPr>
              <a:t>3. Partners: </a:t>
            </a:r>
            <a:r>
              <a:rPr lang="en-US" sz="1800" dirty="0">
                <a:solidFill>
                  <a:srgbClr val="FF0000"/>
                </a:solidFill>
              </a:rPr>
              <a:t>We </a:t>
            </a:r>
            <a:r>
              <a:rPr lang="en-US" sz="1800" dirty="0" err="1">
                <a:solidFill>
                  <a:srgbClr val="FF0000"/>
                </a:solidFill>
              </a:rPr>
              <a:t>recognise</a:t>
            </a:r>
            <a:r>
              <a:rPr lang="en-US" sz="1800" dirty="0">
                <a:solidFill>
                  <a:srgbClr val="FF0000"/>
                </a:solidFill>
              </a:rPr>
              <a:t> that we cannot </a:t>
            </a:r>
            <a:r>
              <a:rPr lang="en-US" sz="1800" dirty="0" err="1">
                <a:solidFill>
                  <a:srgbClr val="FF0000"/>
                </a:solidFill>
              </a:rPr>
              <a:t>realise</a:t>
            </a:r>
            <a:r>
              <a:rPr lang="en-US" sz="1800" dirty="0">
                <a:solidFill>
                  <a:srgbClr val="FF0000"/>
                </a:solidFill>
              </a:rPr>
              <a:t> our vision alone. We will actively seek out people and </a:t>
            </a:r>
            <a:r>
              <a:rPr lang="en-US" sz="1800" dirty="0" err="1">
                <a:solidFill>
                  <a:srgbClr val="FF0000"/>
                </a:solidFill>
              </a:rPr>
              <a:t>organisations</a:t>
            </a:r>
            <a:r>
              <a:rPr lang="en-US" sz="1800" dirty="0">
                <a:solidFill>
                  <a:srgbClr val="FF0000"/>
                </a:solidFill>
              </a:rPr>
              <a:t> who share our values and goals to broaden the scope and reach of our work, so that together we are more than the sum of our parts.</a:t>
            </a:r>
            <a:endParaRPr lang="en-GB" sz="1800" dirty="0">
              <a:solidFill>
                <a:srgbClr val="FF0000"/>
              </a:solidFill>
            </a:endParaRPr>
          </a:p>
          <a:p>
            <a:pPr lvl="1">
              <a:buFont typeface="+mj-lt"/>
              <a:buAutoNum type="arabicPeriod"/>
            </a:pPr>
            <a:r>
              <a:rPr lang="en-GB" sz="1800" dirty="0" smtClean="0"/>
              <a:t>Consider the partnerships that will enable us to deliver our core objectives, including national</a:t>
            </a:r>
            <a:r>
              <a:rPr lang="en-GB" sz="1800" dirty="0"/>
              <a:t>, devolved and local </a:t>
            </a:r>
            <a:r>
              <a:rPr lang="en-GB" sz="1800" dirty="0" smtClean="0"/>
              <a:t>government, the voluntary sector and private companies.</a:t>
            </a:r>
          </a:p>
          <a:p>
            <a:pPr lvl="1">
              <a:buFont typeface="+mj-lt"/>
              <a:buAutoNum type="arabicPeriod"/>
            </a:pPr>
            <a:r>
              <a:rPr lang="en-GB" sz="1800" dirty="0"/>
              <a:t>Agree and implement a robust Ethical Partnerships Policy to hold ourselves and those we work with to the highest standards of conduct. </a:t>
            </a:r>
            <a:endParaRPr lang="en-GB" sz="1800" dirty="0" smtClean="0"/>
          </a:p>
          <a:p>
            <a:pPr lvl="1">
              <a:buFont typeface="+mj-lt"/>
              <a:buAutoNum type="arabicPeriod"/>
            </a:pPr>
            <a:r>
              <a:rPr lang="en-GB" sz="1800" dirty="0" smtClean="0"/>
              <a:t>Join</a:t>
            </a:r>
            <a:r>
              <a:rPr lang="en-GB" sz="1800" dirty="0"/>
              <a:t>, </a:t>
            </a:r>
            <a:r>
              <a:rPr lang="en-GB" sz="1800" dirty="0" smtClean="0"/>
              <a:t>form, and contribute to </a:t>
            </a:r>
            <a:r>
              <a:rPr lang="en-GB" sz="1800" dirty="0"/>
              <a:t>coalitions, groups or networks which will promote our campaigns and programmes more </a:t>
            </a:r>
            <a:r>
              <a:rPr lang="en-GB" sz="1800" dirty="0" smtClean="0"/>
              <a:t>effectively.</a:t>
            </a:r>
            <a:endParaRPr lang="en-GB" sz="1800" dirty="0"/>
          </a:p>
          <a:p>
            <a:pPr lvl="1">
              <a:buFont typeface="+mj-lt"/>
              <a:buAutoNum type="arabicPeriod"/>
            </a:pPr>
            <a:r>
              <a:rPr lang="en-GB" sz="1800" dirty="0" smtClean="0"/>
              <a:t>Actively seek partnerships that enable </a:t>
            </a:r>
            <a:r>
              <a:rPr lang="en-GB" sz="1800" dirty="0"/>
              <a:t>us to include young people we might not otherwise </a:t>
            </a:r>
            <a:r>
              <a:rPr lang="en-GB" sz="1800" dirty="0" smtClean="0"/>
              <a:t>reach through our network of members.</a:t>
            </a:r>
            <a:endParaRPr lang="en-GB" sz="1800" dirty="0"/>
          </a:p>
          <a:p>
            <a:pPr lvl="1">
              <a:buFont typeface="+mj-lt"/>
              <a:buAutoNum type="arabicPeriod"/>
            </a:pPr>
            <a:r>
              <a:rPr lang="en-GB" sz="1800" dirty="0" smtClean="0"/>
              <a:t>Work towards and facilitate, where possible, collective responses </a:t>
            </a:r>
            <a:r>
              <a:rPr lang="en-GB" sz="1800" dirty="0"/>
              <a:t>to policy makers or decision-</a:t>
            </a:r>
            <a:r>
              <a:rPr lang="en-GB" sz="1800" dirty="0" smtClean="0"/>
              <a:t>makers, </a:t>
            </a:r>
            <a:r>
              <a:rPr lang="en-GB" sz="1800" dirty="0"/>
              <a:t>to increase our </a:t>
            </a:r>
            <a:r>
              <a:rPr lang="en-GB" sz="1800" dirty="0" smtClean="0"/>
              <a:t>impact for young people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
            <a:ext cx="8229600" cy="1143000"/>
          </a:xfrm>
        </p:spPr>
        <p:txBody>
          <a:bodyPr/>
          <a:lstStyle/>
          <a:p>
            <a:r>
              <a:rPr lang="en-GB" dirty="0" smtClean="0">
                <a:solidFill>
                  <a:srgbClr val="00B050"/>
                </a:solidFill>
              </a:rPr>
              <a:t>Enabling objective (</a:t>
            </a:r>
            <a:r>
              <a:rPr lang="en-GB" dirty="0">
                <a:solidFill>
                  <a:srgbClr val="00B050"/>
                </a:solidFill>
              </a:rPr>
              <a:t>4</a:t>
            </a:r>
            <a:r>
              <a:rPr lang="en-GB" dirty="0" smtClean="0">
                <a:solidFill>
                  <a:srgbClr val="00B050"/>
                </a:solidFill>
              </a:rPr>
              <a:t>)</a:t>
            </a:r>
            <a:endParaRPr lang="en-GB" dirty="0">
              <a:solidFill>
                <a:srgbClr val="00B050"/>
              </a:solidFill>
            </a:endParaRPr>
          </a:p>
        </p:txBody>
      </p:sp>
      <p:sp>
        <p:nvSpPr>
          <p:cNvPr id="3" name="Content Placeholder 2"/>
          <p:cNvSpPr>
            <a:spLocks noGrp="1"/>
          </p:cNvSpPr>
          <p:nvPr>
            <p:ph idx="1"/>
          </p:nvPr>
        </p:nvSpPr>
        <p:spPr>
          <a:xfrm>
            <a:off x="457200" y="1092350"/>
            <a:ext cx="8229600" cy="5422004"/>
          </a:xfrm>
        </p:spPr>
        <p:txBody>
          <a:bodyPr>
            <a:noAutofit/>
          </a:bodyPr>
          <a:lstStyle/>
          <a:p>
            <a:pPr>
              <a:buNone/>
            </a:pPr>
            <a:r>
              <a:rPr lang="en-GB" sz="1800" b="1" dirty="0" smtClean="0">
                <a:solidFill>
                  <a:srgbClr val="FF0000"/>
                </a:solidFill>
              </a:rPr>
              <a:t>	4. Profile:</a:t>
            </a:r>
            <a:r>
              <a:rPr lang="en-US" sz="1800" b="1" dirty="0" smtClean="0">
                <a:solidFill>
                  <a:srgbClr val="FF0000"/>
                </a:solidFill>
              </a:rPr>
              <a:t> </a:t>
            </a:r>
            <a:r>
              <a:rPr lang="en-US" sz="1800" dirty="0" smtClean="0">
                <a:solidFill>
                  <a:srgbClr val="FF0000"/>
                </a:solidFill>
              </a:rPr>
              <a:t>We will raise awareness of the British Youth Council, and its brands, growing our reputation for quality, and evidence-based outcomes from the participation of young people and providing a focal point and ‘go to’ platform for their views.</a:t>
            </a:r>
          </a:p>
          <a:p>
            <a:pPr lvl="1">
              <a:buFont typeface="+mj-lt"/>
              <a:buAutoNum type="arabicPeriod"/>
            </a:pPr>
            <a:r>
              <a:rPr lang="en-GB" sz="1800" dirty="0"/>
              <a:t>R</a:t>
            </a:r>
            <a:r>
              <a:rPr lang="en-GB" sz="1800" dirty="0" smtClean="0"/>
              <a:t>aise the frequency, consistency and quality of our social media output, investing in the technology and the talent to enhance our messages.</a:t>
            </a:r>
          </a:p>
          <a:p>
            <a:pPr lvl="1">
              <a:buFont typeface="+mj-lt"/>
              <a:buAutoNum type="arabicPeriod"/>
            </a:pPr>
            <a:r>
              <a:rPr lang="en-GB" sz="1800" dirty="0" smtClean="0"/>
              <a:t>Foster relationships in the online, print and broadcast media to ensure youth views feature regularly in mainstream commentary.</a:t>
            </a:r>
          </a:p>
          <a:p>
            <a:pPr lvl="1">
              <a:buFont typeface="+mj-lt"/>
              <a:buAutoNum type="arabicPeriod"/>
            </a:pPr>
            <a:r>
              <a:rPr lang="en-GB" sz="1800" dirty="0" smtClean="0"/>
              <a:t>Work with our members to develop strong pipelines of well-informed young spokespeople, promoting the views of the British Youth Council.</a:t>
            </a:r>
          </a:p>
          <a:p>
            <a:pPr lvl="1">
              <a:buFont typeface="+mj-lt"/>
              <a:buAutoNum type="arabicPeriod"/>
            </a:pPr>
            <a:r>
              <a:rPr lang="en-GB" sz="1800" dirty="0" smtClean="0"/>
              <a:t>Use </a:t>
            </a:r>
            <a:r>
              <a:rPr lang="en-GB" sz="1800" dirty="0"/>
              <a:t>our profile to promote greater recognition of young people’s achievements, and highlight their positive contribution to our society</a:t>
            </a:r>
            <a:r>
              <a:rPr lang="en-GB" sz="1800" dirty="0" smtClean="0"/>
              <a:t>.</a:t>
            </a:r>
          </a:p>
          <a:p>
            <a:pPr lvl="1">
              <a:buFont typeface="+mj-lt"/>
              <a:buAutoNum type="arabicPeriod"/>
            </a:pPr>
            <a:r>
              <a:rPr lang="en-GB" sz="1800" dirty="0" smtClean="0"/>
              <a:t>Ensure that we are included, formally and informally, in circles of influence across the sector and with decision-makers, defending the interests of young people.</a:t>
            </a:r>
          </a:p>
          <a:p>
            <a:pPr lvl="1">
              <a:buFont typeface="+mj-lt"/>
              <a:buAutoNum type="arabicPeriod"/>
            </a:pPr>
            <a:r>
              <a:rPr lang="en-GB" sz="1800" dirty="0" smtClean="0"/>
              <a:t>Rigorously and openly measure our impact as an organisation and benchmark the quality of our work, sharing this with our stakeholders to encourage development and to celebrate success.</a:t>
            </a:r>
            <a:endParaRPr lang="en-US" sz="1800" dirty="0" smtClean="0">
              <a:solidFill>
                <a:srgbClr val="FF0000"/>
              </a:solidFill>
            </a:endParaRPr>
          </a:p>
          <a:p>
            <a:endParaRPr lang="en-GB" sz="1800" dirty="0"/>
          </a:p>
        </p:txBody>
      </p:sp>
    </p:spTree>
    <p:extLst>
      <p:ext uri="{BB962C8B-B14F-4D97-AF65-F5344CB8AC3E}">
        <p14:creationId xmlns="" xmlns:p14="http://schemas.microsoft.com/office/powerpoint/2010/main" val="2066333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Core objectives (5)</a:t>
            </a:r>
            <a:endParaRPr lang="en-GB" dirty="0">
              <a:solidFill>
                <a:srgbClr val="00B050"/>
              </a:solidFill>
            </a:endParaRPr>
          </a:p>
        </p:txBody>
      </p:sp>
      <p:sp>
        <p:nvSpPr>
          <p:cNvPr id="3" name="Content Placeholder 2"/>
          <p:cNvSpPr>
            <a:spLocks noGrp="1"/>
          </p:cNvSpPr>
          <p:nvPr>
            <p:ph idx="1"/>
          </p:nvPr>
        </p:nvSpPr>
        <p:spPr>
          <a:xfrm>
            <a:off x="457200" y="1272540"/>
            <a:ext cx="8229600" cy="4853623"/>
          </a:xfrm>
        </p:spPr>
        <p:txBody>
          <a:bodyPr>
            <a:noAutofit/>
          </a:bodyPr>
          <a:lstStyle/>
          <a:p>
            <a:pPr marL="342000" indent="0">
              <a:buNone/>
            </a:pPr>
            <a:r>
              <a:rPr lang="en-GB" sz="1800" b="1" dirty="0" smtClean="0">
                <a:solidFill>
                  <a:srgbClr val="FF0000"/>
                </a:solidFill>
              </a:rPr>
              <a:t>5. Campaigning:  </a:t>
            </a:r>
            <a:r>
              <a:rPr lang="en-US" sz="1800" dirty="0" smtClean="0">
                <a:solidFill>
                  <a:srgbClr val="FF0000"/>
                </a:solidFill>
              </a:rPr>
              <a:t>We will support young people to mobilise for change at local, national and international levels, providing them with information, skills, resources and platforms to promote their rights and represent their interests.</a:t>
            </a:r>
            <a:endParaRPr lang="en-GB" sz="1800" dirty="0" smtClean="0">
              <a:solidFill>
                <a:srgbClr val="00B050"/>
              </a:solidFill>
            </a:endParaRPr>
          </a:p>
          <a:p>
            <a:pPr marL="756000" lvl="2" indent="-284400">
              <a:buFont typeface="+mj-lt"/>
              <a:buAutoNum type="arabicPeriod"/>
            </a:pPr>
            <a:r>
              <a:rPr lang="en-GB" sz="1800" dirty="0" smtClean="0"/>
              <a:t>Support young people to design and develop their own activities and campaigns, locally, nationally and internationally and Enhance the ways in which we collaborate with members to decide, plan and deliver campaigns with impact.</a:t>
            </a:r>
          </a:p>
          <a:p>
            <a:pPr marL="756000" lvl="2" indent="-284400">
              <a:buFont typeface="+mj-lt"/>
              <a:buAutoNum type="arabicPeriod"/>
            </a:pPr>
            <a:r>
              <a:rPr lang="en-GB" sz="1800" dirty="0" smtClean="0"/>
              <a:t>Explore and invest in modern campaigning platforms and tools, especially innovative online engagement.</a:t>
            </a:r>
          </a:p>
          <a:p>
            <a:pPr marL="756000" lvl="2" indent="-284400">
              <a:buFont typeface="+mj-lt"/>
              <a:buAutoNum type="arabicPeriod"/>
            </a:pPr>
            <a:r>
              <a:rPr lang="en-GB" sz="1800" dirty="0" smtClean="0"/>
              <a:t>Continuously learn from and promote best practice in campaigning, working with others to facilitate the transfer of knowledge and skills.</a:t>
            </a:r>
          </a:p>
          <a:p>
            <a:pPr marL="360000">
              <a:buNone/>
            </a:pPr>
            <a:endParaRPr lang="en-GB" sz="1800" dirty="0" smtClean="0"/>
          </a:p>
          <a:p>
            <a:pPr marL="360000"/>
            <a:endParaRPr lang="en-GB" sz="1800" dirty="0" smtClean="0"/>
          </a:p>
          <a:p>
            <a:pPr marL="360000"/>
            <a:endParaRPr lang="en-GB" sz="1800" dirty="0" smtClean="0"/>
          </a:p>
          <a:p>
            <a:pPr marL="360000">
              <a:buNone/>
            </a:pPr>
            <a:endParaRPr lang="en-GB"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5"/>
            <a:ext cx="8229600" cy="1143000"/>
          </a:xfrm>
        </p:spPr>
        <p:txBody>
          <a:bodyPr/>
          <a:lstStyle/>
          <a:p>
            <a:r>
              <a:rPr lang="en-GB" dirty="0" smtClean="0">
                <a:solidFill>
                  <a:srgbClr val="00B050"/>
                </a:solidFill>
              </a:rPr>
              <a:t>Core objectives (6)</a:t>
            </a:r>
            <a:endParaRPr lang="en-GB" dirty="0">
              <a:solidFill>
                <a:srgbClr val="00B050"/>
              </a:solidFill>
            </a:endParaRPr>
          </a:p>
        </p:txBody>
      </p:sp>
      <p:sp>
        <p:nvSpPr>
          <p:cNvPr id="3" name="Content Placeholder 2"/>
          <p:cNvSpPr>
            <a:spLocks noGrp="1"/>
          </p:cNvSpPr>
          <p:nvPr>
            <p:ph idx="1"/>
          </p:nvPr>
        </p:nvSpPr>
        <p:spPr>
          <a:xfrm>
            <a:off x="457200" y="1097349"/>
            <a:ext cx="8229600" cy="4853623"/>
          </a:xfrm>
        </p:spPr>
        <p:txBody>
          <a:bodyPr>
            <a:noAutofit/>
          </a:bodyPr>
          <a:lstStyle/>
          <a:p>
            <a:pPr marL="342000" indent="0">
              <a:buNone/>
            </a:pPr>
            <a:r>
              <a:rPr lang="en-GB" sz="1800" b="1" dirty="0" smtClean="0">
                <a:solidFill>
                  <a:srgbClr val="FF0000"/>
                </a:solidFill>
              </a:rPr>
              <a:t>6. Citizenship: </a:t>
            </a:r>
            <a:r>
              <a:rPr lang="en-US" sz="1800" dirty="0" smtClean="0">
                <a:solidFill>
                  <a:srgbClr val="FF0000"/>
                </a:solidFill>
              </a:rPr>
              <a:t>We will provide opportunities for young people to develop the capabilities of full and active citizens, preparing and connecting them, through representation and social action, to the political process.</a:t>
            </a:r>
            <a:endParaRPr lang="en-GB" sz="1800" b="1" dirty="0" smtClean="0">
              <a:solidFill>
                <a:srgbClr val="00B050"/>
              </a:solidFill>
            </a:endParaRPr>
          </a:p>
          <a:p>
            <a:pPr marL="730800" lvl="1" indent="-345600">
              <a:buFont typeface="+mj-lt"/>
              <a:buAutoNum type="arabicPeriod"/>
            </a:pPr>
            <a:r>
              <a:rPr lang="en-GB" sz="1800" dirty="0" smtClean="0"/>
              <a:t>Promote and deliver learning materials and training that encourages engagement with the electoral process, particularly voter registration and  for all age groups, link formal participation in democratic structures with wider social action, mobilising young people locally, nationally and internationally.</a:t>
            </a:r>
          </a:p>
          <a:p>
            <a:pPr marL="730800" lvl="1" indent="-345600">
              <a:buFont typeface="+mj-lt"/>
              <a:buAutoNum type="arabicPeriod"/>
            </a:pPr>
            <a:r>
              <a:rPr lang="en-GB" sz="1800" dirty="0" smtClean="0"/>
              <a:t>Continue to embed and integrate the representation structures established under the Youth Voice contract, working with members, partners and funders to promote under-19 participation and Develop the opportunities and platforms we offer to those between 18 and 25 to support the transition to full citizenship, drawing upon the depth of skills and experience in this age group.</a:t>
            </a:r>
          </a:p>
          <a:p>
            <a:pPr>
              <a:buNone/>
            </a:pPr>
            <a:endParaRPr lang="en-GB" sz="1800" dirty="0" smtClean="0"/>
          </a:p>
          <a:p>
            <a:endParaRPr lang="en-GB" sz="1800" dirty="0" smtClean="0"/>
          </a:p>
          <a:p>
            <a:endParaRPr lang="en-GB" sz="1800" dirty="0" smtClean="0"/>
          </a:p>
          <a:p>
            <a:pPr>
              <a:buNone/>
            </a:pPr>
            <a:endParaRPr lang="en-GB" sz="1800" dirty="0"/>
          </a:p>
        </p:txBody>
      </p:sp>
    </p:spTree>
    <p:extLst>
      <p:ext uri="{BB962C8B-B14F-4D97-AF65-F5344CB8AC3E}">
        <p14:creationId xmlns="" xmlns:p14="http://schemas.microsoft.com/office/powerpoint/2010/main" val="1145710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Core objectives (7)</a:t>
            </a:r>
            <a:endParaRPr lang="en-GB" dirty="0">
              <a:solidFill>
                <a:srgbClr val="00B050"/>
              </a:solidFill>
            </a:endParaRPr>
          </a:p>
        </p:txBody>
      </p:sp>
      <p:sp>
        <p:nvSpPr>
          <p:cNvPr id="3" name="Content Placeholder 2"/>
          <p:cNvSpPr>
            <a:spLocks noGrp="1"/>
          </p:cNvSpPr>
          <p:nvPr>
            <p:ph idx="1"/>
          </p:nvPr>
        </p:nvSpPr>
        <p:spPr>
          <a:xfrm>
            <a:off x="457200" y="1417638"/>
            <a:ext cx="8229600" cy="4708525"/>
          </a:xfrm>
        </p:spPr>
        <p:txBody>
          <a:bodyPr>
            <a:normAutofit/>
          </a:bodyPr>
          <a:lstStyle/>
          <a:p>
            <a:pPr indent="0">
              <a:buNone/>
            </a:pPr>
            <a:r>
              <a:rPr lang="en-GB" sz="1800" b="1" dirty="0" smtClean="0">
                <a:solidFill>
                  <a:srgbClr val="FF0000"/>
                </a:solidFill>
              </a:rPr>
              <a:t>7. Research: </a:t>
            </a:r>
            <a:r>
              <a:rPr lang="en-US" sz="1800" dirty="0" smtClean="0">
                <a:solidFill>
                  <a:srgbClr val="FF0000"/>
                </a:solidFill>
              </a:rPr>
              <a:t>We will actively seek the informed views of young people on the issues of the day; we will position ourselves as the ‘go to’ organisation for youth views, working with our members to provide authentic spokespeople under 25.</a:t>
            </a:r>
            <a:endParaRPr lang="en-GB" sz="1800" b="1" dirty="0" smtClean="0">
              <a:solidFill>
                <a:srgbClr val="00B050"/>
              </a:solidFill>
            </a:endParaRPr>
          </a:p>
          <a:p>
            <a:pPr lvl="1" indent="-342000">
              <a:buFont typeface="+mj-lt"/>
              <a:buAutoNum type="arabicPeriod"/>
            </a:pPr>
            <a:r>
              <a:rPr lang="en-GB" sz="1800" dirty="0" smtClean="0"/>
              <a:t>Develop, on the basis of credible evidence, strong, clear and specific recommendations for change, e.g. to government.</a:t>
            </a:r>
          </a:p>
          <a:p>
            <a:pPr lvl="1" indent="-342000">
              <a:buFont typeface="+mj-lt"/>
              <a:buAutoNum type="arabicPeriod"/>
            </a:pPr>
            <a:r>
              <a:rPr lang="en-GB" sz="1800" dirty="0" smtClean="0"/>
              <a:t>Work in partnership with other research organisations (pollsters, think tanks) to provide original research into the issues that matter most to young people.</a:t>
            </a:r>
          </a:p>
          <a:p>
            <a:pPr lvl="1" indent="-342000">
              <a:buFont typeface="+mj-lt"/>
              <a:buAutoNum type="arabicPeriod"/>
            </a:pPr>
            <a:r>
              <a:rPr lang="en-GB" sz="1800" dirty="0" smtClean="0"/>
              <a:t>Use innovative, participatory methods to capture the richness and diversity of perspectives held by young people and use these to inform our work and Enhance our capacity and reputation for surveying youth views, using this in our own work and as a result of commissions from partner organisations, including our members.</a:t>
            </a:r>
          </a:p>
          <a:p>
            <a:pPr lvl="1" indent="-342000">
              <a:buFont typeface="+mj-lt"/>
              <a:buAutoNum type="arabicPeriod"/>
            </a:pPr>
            <a:r>
              <a:rPr lang="en-GB" sz="1800" dirty="0" smtClean="0"/>
              <a:t>Produce openly-available background and factual information on a range of topics to provide young people with the information they need to make informed decisions, strictly maintaining our impartiality and objectivity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844"/>
            <a:ext cx="8229600" cy="1143000"/>
          </a:xfrm>
        </p:spPr>
        <p:txBody>
          <a:bodyPr/>
          <a:lstStyle/>
          <a:p>
            <a:r>
              <a:rPr lang="en-GB" dirty="0" smtClean="0">
                <a:solidFill>
                  <a:srgbClr val="00B050"/>
                </a:solidFill>
              </a:rPr>
              <a:t>Core objectives (8)</a:t>
            </a:r>
            <a:endParaRPr lang="en-GB" dirty="0">
              <a:solidFill>
                <a:srgbClr val="00B050"/>
              </a:solidFill>
            </a:endParaRPr>
          </a:p>
        </p:txBody>
      </p:sp>
      <p:sp>
        <p:nvSpPr>
          <p:cNvPr id="3" name="Content Placeholder 2"/>
          <p:cNvSpPr>
            <a:spLocks noGrp="1"/>
          </p:cNvSpPr>
          <p:nvPr>
            <p:ph idx="1"/>
          </p:nvPr>
        </p:nvSpPr>
        <p:spPr>
          <a:xfrm>
            <a:off x="457200" y="1300844"/>
            <a:ext cx="8229600" cy="4708525"/>
          </a:xfrm>
        </p:spPr>
        <p:txBody>
          <a:bodyPr>
            <a:noAutofit/>
          </a:bodyPr>
          <a:lstStyle/>
          <a:p>
            <a:pPr indent="0">
              <a:buNone/>
            </a:pPr>
            <a:r>
              <a:rPr lang="en-GB" sz="1800" b="1" dirty="0" smtClean="0">
                <a:solidFill>
                  <a:srgbClr val="FF0000"/>
                </a:solidFill>
              </a:rPr>
              <a:t>8. Recognition:</a:t>
            </a:r>
            <a:r>
              <a:rPr lang="en-US" sz="1800" dirty="0" smtClean="0">
                <a:solidFill>
                  <a:srgbClr val="FF0000"/>
                </a:solidFill>
              </a:rPr>
              <a:t> We will celebrate and raise awareness of the positive contribution that young people can and do make to society, and champion those who treat young people as valued stakeholders, through awards,  accreditation and publicity</a:t>
            </a:r>
            <a:endParaRPr lang="en-GB" sz="1800" b="1" dirty="0" smtClean="0">
              <a:solidFill>
                <a:srgbClr val="FF0000"/>
              </a:solidFill>
            </a:endParaRPr>
          </a:p>
          <a:p>
            <a:pPr marL="727200" lvl="1" indent="-342900">
              <a:buFont typeface="+mj-lt"/>
              <a:buAutoNum type="arabicPeriod"/>
            </a:pPr>
            <a:r>
              <a:rPr lang="en-GB" sz="1800" dirty="0" smtClean="0"/>
              <a:t>Provide</a:t>
            </a:r>
            <a:r>
              <a:rPr lang="en-GB" sz="1800" dirty="0" smtClean="0">
                <a:solidFill>
                  <a:srgbClr val="FF0000"/>
                </a:solidFill>
              </a:rPr>
              <a:t> </a:t>
            </a:r>
            <a:r>
              <a:rPr lang="en-GB" sz="1800" dirty="0" smtClean="0"/>
              <a:t>opportunities for young people to inspire each other to act for positive social change, particularly addressing the barriers of resources, confidence and ability that some young people may face.</a:t>
            </a:r>
          </a:p>
          <a:p>
            <a:pPr marL="727200" lvl="1" indent="-342900">
              <a:buFont typeface="+mj-lt"/>
              <a:buAutoNum type="arabicPeriod"/>
            </a:pPr>
            <a:r>
              <a:rPr lang="en-GB" sz="1800" dirty="0" smtClean="0"/>
              <a:t>Develop a media strategy that targets new and traditional media with examples of young people fulfilling their roles as citizens, taking part in social action and informing civic debate and Continue to combat the misrepresentation of young people in the mainstream media, by producing and actively disseminating ‘positive stories’, using the authentic voices of young people.</a:t>
            </a:r>
          </a:p>
          <a:p>
            <a:pPr marL="727200" lvl="1" indent="-342900">
              <a:buFont typeface="+mj-lt"/>
              <a:buAutoNum type="arabicPeriod"/>
            </a:pPr>
            <a:r>
              <a:rPr lang="en-GB" sz="1800" dirty="0" smtClean="0"/>
              <a:t>Use our award programmes to increase the recognition that we give to organisations that, though not youth-led, treat young people as partners and give them positions of influence.</a:t>
            </a:r>
          </a:p>
          <a:p>
            <a:pPr>
              <a:buNone/>
            </a:pPr>
            <a:endParaRPr lang="en-GB" sz="1800" dirty="0" smtClean="0"/>
          </a:p>
        </p:txBody>
      </p:sp>
    </p:spTree>
    <p:extLst>
      <p:ext uri="{BB962C8B-B14F-4D97-AF65-F5344CB8AC3E}">
        <p14:creationId xmlns="" xmlns:p14="http://schemas.microsoft.com/office/powerpoint/2010/main" val="3261090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solidFill>
                  <a:srgbClr val="FF0000"/>
                </a:solidFill>
              </a:rPr>
              <a:t>Our journey so far:</a:t>
            </a:r>
            <a:endParaRPr lang="en-GB" b="1" dirty="0">
              <a:solidFill>
                <a:srgbClr val="FF0000"/>
              </a:solidFill>
            </a:endParaRPr>
          </a:p>
        </p:txBody>
      </p:sp>
      <p:sp>
        <p:nvSpPr>
          <p:cNvPr id="5" name="TextBox 4"/>
          <p:cNvSpPr txBox="1"/>
          <p:nvPr/>
        </p:nvSpPr>
        <p:spPr>
          <a:xfrm>
            <a:off x="457200" y="4766235"/>
            <a:ext cx="3412565" cy="923330"/>
          </a:xfrm>
          <a:prstGeom prst="rect">
            <a:avLst/>
          </a:prstGeom>
          <a:noFill/>
        </p:spPr>
        <p:txBody>
          <a:bodyPr wrap="square" rtlCol="0">
            <a:spAutoFit/>
          </a:bodyPr>
          <a:lstStyle/>
          <a:p>
            <a:pPr algn="ctr"/>
            <a:r>
              <a:rPr lang="en-US" dirty="0" smtClean="0"/>
              <a:t>Established to represent Great Britain at the World Assembly of Youth in 1949…</a:t>
            </a:r>
            <a:endParaRPr lang="en-US" dirty="0"/>
          </a:p>
        </p:txBody>
      </p:sp>
      <p:sp>
        <p:nvSpPr>
          <p:cNvPr id="6" name="TextBox 5"/>
          <p:cNvSpPr txBox="1"/>
          <p:nvPr/>
        </p:nvSpPr>
        <p:spPr>
          <a:xfrm>
            <a:off x="5213363" y="4918600"/>
            <a:ext cx="3412565" cy="646331"/>
          </a:xfrm>
          <a:prstGeom prst="rect">
            <a:avLst/>
          </a:prstGeom>
          <a:noFill/>
        </p:spPr>
        <p:txBody>
          <a:bodyPr wrap="square" rtlCol="0">
            <a:spAutoFit/>
          </a:bodyPr>
          <a:lstStyle/>
          <a:p>
            <a:pPr algn="ctr"/>
            <a:r>
              <a:rPr lang="en-US" dirty="0" smtClean="0"/>
              <a:t>…challenging those in power to listen to young people in 2013.</a:t>
            </a:r>
            <a:endParaRPr lang="en-US" dirty="0"/>
          </a:p>
        </p:txBody>
      </p:sp>
      <p:pic>
        <p:nvPicPr>
          <p:cNvPr id="7" name="Picture 6"/>
          <p:cNvPicPr>
            <a:picLocks noChangeAspect="1"/>
          </p:cNvPicPr>
          <p:nvPr/>
        </p:nvPicPr>
        <p:blipFill>
          <a:blip r:embed="rId2"/>
          <a:stretch>
            <a:fillRect/>
          </a:stretch>
        </p:blipFill>
        <p:spPr>
          <a:xfrm>
            <a:off x="651435" y="2512582"/>
            <a:ext cx="3037266" cy="2021951"/>
          </a:xfrm>
          <a:prstGeom prst="rect">
            <a:avLst/>
          </a:prstGeom>
        </p:spPr>
      </p:pic>
      <p:pic>
        <p:nvPicPr>
          <p:cNvPr id="9" name="Content Placeholder 3" descr="1012695_10152916224880136_29189601_n.jpg"/>
          <p:cNvPicPr>
            <a:picLocks noChangeAspect="1"/>
          </p:cNvPicPr>
          <p:nvPr/>
        </p:nvPicPr>
        <p:blipFill>
          <a:blip r:embed="rId3">
            <a:alphaModFix/>
          </a:blip>
          <a:stretch>
            <a:fillRect/>
          </a:stretch>
        </p:blipFill>
        <p:spPr>
          <a:xfrm>
            <a:off x="5213363" y="2512582"/>
            <a:ext cx="3473437" cy="202195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28788"/>
            <a:ext cx="6400800" cy="1258991"/>
          </a:xfrm>
        </p:spPr>
        <p:txBody>
          <a:bodyPr>
            <a:normAutofit fontScale="77500" lnSpcReduction="20000"/>
          </a:bodyPr>
          <a:lstStyle/>
          <a:p>
            <a:r>
              <a:rPr lang="en-US" dirty="0" smtClean="0">
                <a:solidFill>
                  <a:schemeClr val="tx1"/>
                </a:solidFill>
              </a:rPr>
              <a:t>A world where young people are respected and able to influence and inform decisions that affect them or on which they have strong views.</a:t>
            </a:r>
            <a:endParaRPr lang="en-US" dirty="0">
              <a:solidFill>
                <a:schemeClr val="tx1"/>
              </a:solidFill>
            </a:endParaRPr>
          </a:p>
        </p:txBody>
      </p:sp>
      <p:pic>
        <p:nvPicPr>
          <p:cNvPr id="4" name="Picture 3"/>
          <p:cNvPicPr>
            <a:picLocks noChangeAspect="1"/>
          </p:cNvPicPr>
          <p:nvPr/>
        </p:nvPicPr>
        <p:blipFill>
          <a:blip r:embed="rId2"/>
          <a:stretch>
            <a:fillRect/>
          </a:stretch>
        </p:blipFill>
        <p:spPr>
          <a:xfrm>
            <a:off x="7395882" y="304053"/>
            <a:ext cx="1553135" cy="1190113"/>
          </a:xfrm>
          <a:prstGeom prst="rect">
            <a:avLst/>
          </a:prstGeom>
        </p:spPr>
      </p:pic>
      <p:sp>
        <p:nvSpPr>
          <p:cNvPr id="5" name="TextBox 4"/>
          <p:cNvSpPr txBox="1"/>
          <p:nvPr/>
        </p:nvSpPr>
        <p:spPr>
          <a:xfrm>
            <a:off x="3264195" y="2241175"/>
            <a:ext cx="2794906" cy="769441"/>
          </a:xfrm>
          <a:prstGeom prst="rect">
            <a:avLst/>
          </a:prstGeom>
          <a:noFill/>
        </p:spPr>
        <p:txBody>
          <a:bodyPr wrap="none" rtlCol="0">
            <a:spAutoFit/>
          </a:bodyPr>
          <a:lstStyle/>
          <a:p>
            <a:r>
              <a:rPr lang="en-US" sz="4400" b="1" dirty="0" smtClean="0">
                <a:solidFill>
                  <a:srgbClr val="FF0000"/>
                </a:solidFill>
              </a:rPr>
              <a:t>Our Vision:</a:t>
            </a:r>
            <a:endParaRPr lang="en-US" sz="4400" b="1" dirty="0">
              <a:solidFill>
                <a:srgbClr val="FF0000"/>
              </a:solidFill>
            </a:endParaRPr>
          </a:p>
        </p:txBody>
      </p:sp>
    </p:spTree>
    <p:extLst>
      <p:ext uri="{BB962C8B-B14F-4D97-AF65-F5344CB8AC3E}">
        <p14:creationId xmlns="" xmlns:p14="http://schemas.microsoft.com/office/powerpoint/2010/main" val="2506142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Our mission:</a:t>
            </a:r>
            <a:endParaRPr lang="en-US" b="1" dirty="0">
              <a:solidFill>
                <a:srgbClr val="FF0000"/>
              </a:solidFill>
            </a:endParaRPr>
          </a:p>
        </p:txBody>
      </p:sp>
      <p:sp>
        <p:nvSpPr>
          <p:cNvPr id="3" name="Content Placeholder 2"/>
          <p:cNvSpPr>
            <a:spLocks noGrp="1"/>
          </p:cNvSpPr>
          <p:nvPr>
            <p:ph idx="1"/>
          </p:nvPr>
        </p:nvSpPr>
        <p:spPr>
          <a:xfrm>
            <a:off x="457200" y="1646238"/>
            <a:ext cx="8229600" cy="4815209"/>
          </a:xfrm>
        </p:spPr>
        <p:txBody>
          <a:bodyPr>
            <a:normAutofit fontScale="92500"/>
          </a:bodyPr>
          <a:lstStyle/>
          <a:p>
            <a:pPr marL="0" indent="0">
              <a:buNone/>
            </a:pPr>
            <a:r>
              <a:rPr lang="en-US" sz="2400" dirty="0" smtClean="0"/>
              <a:t>To be, as the national youth council of the United Kingdom, committed to ensuring that those aged 25 and under, are represented and participate fully and actively as citizens.</a:t>
            </a:r>
          </a:p>
          <a:p>
            <a:pPr marL="0" indent="0">
              <a:buNone/>
            </a:pPr>
            <a:endParaRPr lang="en-US" sz="2400" dirty="0" smtClean="0"/>
          </a:p>
          <a:p>
            <a:pPr marL="0" indent="0">
              <a:buNone/>
            </a:pPr>
            <a:r>
              <a:rPr lang="en-US" sz="2400" dirty="0" smtClean="0"/>
              <a:t>To </a:t>
            </a:r>
            <a:r>
              <a:rPr lang="en-US" sz="2400" b="1" dirty="0" smtClean="0"/>
              <a:t>inspire</a:t>
            </a:r>
            <a:r>
              <a:rPr lang="en-US" sz="2400" dirty="0" smtClean="0"/>
              <a:t> people about the positive contribution that young people can make to their communities, our nation and the world.</a:t>
            </a:r>
          </a:p>
          <a:p>
            <a:pPr marL="0" indent="0">
              <a:buNone/>
            </a:pPr>
            <a:endParaRPr lang="en-US" sz="2400" dirty="0" smtClean="0"/>
          </a:p>
          <a:p>
            <a:pPr marL="0" indent="0">
              <a:buNone/>
            </a:pPr>
            <a:r>
              <a:rPr lang="en-US" sz="2400" dirty="0" smtClean="0"/>
              <a:t>To </a:t>
            </a:r>
            <a:r>
              <a:rPr lang="en-US" sz="2400" b="1" dirty="0" smtClean="0"/>
              <a:t>empower </a:t>
            </a:r>
            <a:r>
              <a:rPr lang="en-US" sz="2400" dirty="0" smtClean="0"/>
              <a:t>young people with skills, knowledge and confidence to advance their rights and views to take part in decision-making.</a:t>
            </a:r>
            <a:endParaRPr lang="en-US" sz="2400" b="1" dirty="0" smtClean="0"/>
          </a:p>
          <a:p>
            <a:pPr marL="0" indent="0">
              <a:buNone/>
            </a:pPr>
            <a:endParaRPr lang="en-US" sz="2400" dirty="0" smtClean="0"/>
          </a:p>
          <a:p>
            <a:pPr marL="0" indent="0">
              <a:buNone/>
            </a:pPr>
            <a:r>
              <a:rPr lang="en-US" sz="2400" dirty="0" smtClean="0"/>
              <a:t>To </a:t>
            </a:r>
            <a:r>
              <a:rPr lang="en-US" sz="2400" b="1" dirty="0" smtClean="0"/>
              <a:t>campaign</a:t>
            </a:r>
            <a:r>
              <a:rPr lang="en-US" sz="2400" dirty="0" smtClean="0"/>
              <a:t> with our members and those who share our values, for a better world that gives young people the recognition they deserve.</a:t>
            </a:r>
          </a:p>
        </p:txBody>
      </p:sp>
      <p:pic>
        <p:nvPicPr>
          <p:cNvPr id="5" name="Picture 4"/>
          <p:cNvPicPr>
            <a:picLocks noChangeAspect="1"/>
          </p:cNvPicPr>
          <p:nvPr/>
        </p:nvPicPr>
        <p:blipFill>
          <a:blip r:embed="rId2"/>
          <a:stretch>
            <a:fillRect/>
          </a:stretch>
        </p:blipFill>
        <p:spPr>
          <a:xfrm>
            <a:off x="7395882" y="304053"/>
            <a:ext cx="1553135" cy="1190113"/>
          </a:xfrm>
          <a:prstGeom prst="rect">
            <a:avLst/>
          </a:prstGeom>
        </p:spPr>
      </p:pic>
    </p:spTree>
    <p:extLst>
      <p:ext uri="{BB962C8B-B14F-4D97-AF65-F5344CB8AC3E}">
        <p14:creationId xmlns="" xmlns:p14="http://schemas.microsoft.com/office/powerpoint/2010/main" val="4259429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068"/>
            <a:ext cx="8229600" cy="1143000"/>
          </a:xfrm>
        </p:spPr>
        <p:txBody>
          <a:bodyPr>
            <a:normAutofit/>
          </a:bodyPr>
          <a:lstStyle/>
          <a:p>
            <a:r>
              <a:rPr lang="en-US" b="1" dirty="0" smtClean="0">
                <a:solidFill>
                  <a:srgbClr val="FF0000"/>
                </a:solidFill>
              </a:rPr>
              <a:t>Our values:</a:t>
            </a:r>
            <a:endParaRPr lang="en-US" sz="2700" b="1" dirty="0">
              <a:solidFill>
                <a:srgbClr val="FF0000"/>
              </a:solidFill>
            </a:endParaRPr>
          </a:p>
        </p:txBody>
      </p:sp>
      <p:sp>
        <p:nvSpPr>
          <p:cNvPr id="3" name="Content Placeholder 2"/>
          <p:cNvSpPr>
            <a:spLocks noGrp="1"/>
          </p:cNvSpPr>
          <p:nvPr>
            <p:ph idx="1"/>
          </p:nvPr>
        </p:nvSpPr>
        <p:spPr>
          <a:xfrm>
            <a:off x="355599" y="1415816"/>
            <a:ext cx="8491817" cy="4967967"/>
          </a:xfrm>
        </p:spPr>
        <p:txBody>
          <a:bodyPr>
            <a:noAutofit/>
          </a:bodyPr>
          <a:lstStyle/>
          <a:p>
            <a:pPr marL="0" indent="0">
              <a:buNone/>
            </a:pPr>
            <a:r>
              <a:rPr lang="en-US" sz="2000" b="1" dirty="0" smtClean="0"/>
              <a:t>Participation </a:t>
            </a:r>
            <a:r>
              <a:rPr lang="en-US" sz="2000" dirty="0" smtClean="0"/>
              <a:t>– </a:t>
            </a:r>
            <a:r>
              <a:rPr lang="en-GB" sz="2000" dirty="0" smtClean="0"/>
              <a:t>We value meaningful participation of young people,   enabling and empowering them to bring about better world for all</a:t>
            </a:r>
            <a:endParaRPr lang="en-US" sz="2000" b="1" dirty="0" smtClean="0"/>
          </a:p>
          <a:p>
            <a:pPr marL="0" indent="0">
              <a:buNone/>
            </a:pPr>
            <a:endParaRPr lang="en-US" sz="2000" b="1" dirty="0" smtClean="0"/>
          </a:p>
          <a:p>
            <a:pPr marL="0" indent="0">
              <a:buNone/>
            </a:pPr>
            <a:r>
              <a:rPr lang="en-US" sz="2000" b="1" dirty="0" smtClean="0"/>
              <a:t>Inclusion</a:t>
            </a:r>
            <a:r>
              <a:rPr lang="en-US" sz="2000" dirty="0" smtClean="0"/>
              <a:t> – </a:t>
            </a:r>
            <a:r>
              <a:rPr lang="en-GB" sz="2000" dirty="0" smtClean="0"/>
              <a:t>We value the inclusion of all , by working with young people from all backgrounds, cultures and ages to ensure a rich mix</a:t>
            </a:r>
            <a:endParaRPr lang="en-US" sz="2000" b="1" dirty="0" smtClean="0"/>
          </a:p>
          <a:p>
            <a:pPr marL="0" indent="0">
              <a:buNone/>
            </a:pPr>
            <a:endParaRPr lang="en-US" sz="2000" b="1" dirty="0" smtClean="0"/>
          </a:p>
          <a:p>
            <a:pPr marL="0" indent="0">
              <a:buNone/>
            </a:pPr>
            <a:r>
              <a:rPr lang="en-US" sz="2000" b="1" dirty="0" smtClean="0"/>
              <a:t>Equality</a:t>
            </a:r>
            <a:r>
              <a:rPr lang="en-US" sz="2000" dirty="0" smtClean="0"/>
              <a:t> – We value all young people equally, promoting their rights equally, in the UK, and around the world.</a:t>
            </a:r>
          </a:p>
          <a:p>
            <a:pPr lvl="0">
              <a:buNone/>
            </a:pPr>
            <a:endParaRPr lang="en-US" sz="2000" b="1" dirty="0" smtClean="0"/>
          </a:p>
          <a:p>
            <a:pPr lvl="0">
              <a:buNone/>
            </a:pPr>
            <a:r>
              <a:rPr lang="en-US" sz="2000" b="1" dirty="0" smtClean="0"/>
              <a:t>Youth Leadership</a:t>
            </a:r>
            <a:r>
              <a:rPr lang="en-US" sz="2000" dirty="0" smtClean="0"/>
              <a:t> – We value and </a:t>
            </a:r>
            <a:r>
              <a:rPr lang="en-GB" sz="2000" dirty="0" smtClean="0"/>
              <a:t>nurture youth leadership,</a:t>
            </a:r>
          </a:p>
          <a:p>
            <a:pPr lvl="0">
              <a:buNone/>
            </a:pPr>
            <a:r>
              <a:rPr lang="en-GB" sz="2000" dirty="0" smtClean="0"/>
              <a:t>creating tomorrow’s leaders today for a better future.</a:t>
            </a:r>
            <a:endParaRPr lang="en-US" sz="2000" b="1" dirty="0" smtClean="0"/>
          </a:p>
          <a:p>
            <a:pPr marL="0" indent="0">
              <a:buNone/>
            </a:pPr>
            <a:endParaRPr lang="en-US" sz="2000" b="1" dirty="0" smtClean="0"/>
          </a:p>
          <a:p>
            <a:pPr marL="0" indent="0">
              <a:buNone/>
            </a:pPr>
            <a:r>
              <a:rPr lang="en-US" sz="2000" b="1" dirty="0" smtClean="0"/>
              <a:t>Recognition </a:t>
            </a:r>
            <a:r>
              <a:rPr lang="en-US" sz="2000" dirty="0" smtClean="0"/>
              <a:t>– </a:t>
            </a:r>
            <a:r>
              <a:rPr lang="en-GB" sz="2000" dirty="0" smtClean="0"/>
              <a:t>We value the recognition of young people’s achievements, publicly valuing them as part of our society</a:t>
            </a:r>
            <a:r>
              <a:rPr lang="en-US" sz="2000" dirty="0" smtClean="0"/>
              <a:t>.</a:t>
            </a:r>
            <a:endParaRPr lang="en-US" sz="2000" b="1" i="1" dirty="0"/>
          </a:p>
        </p:txBody>
      </p:sp>
      <p:pic>
        <p:nvPicPr>
          <p:cNvPr id="5" name="Picture 4"/>
          <p:cNvPicPr>
            <a:picLocks noChangeAspect="1"/>
          </p:cNvPicPr>
          <p:nvPr/>
        </p:nvPicPr>
        <p:blipFill>
          <a:blip r:embed="rId2"/>
          <a:stretch>
            <a:fillRect/>
          </a:stretch>
        </p:blipFill>
        <p:spPr>
          <a:xfrm>
            <a:off x="7796463" y="304054"/>
            <a:ext cx="1152554" cy="883162"/>
          </a:xfrm>
          <a:prstGeom prst="rect">
            <a:avLst/>
          </a:prstGeom>
        </p:spPr>
      </p:pic>
    </p:spTree>
    <p:extLst>
      <p:ext uri="{BB962C8B-B14F-4D97-AF65-F5344CB8AC3E}">
        <p14:creationId xmlns="" xmlns:p14="http://schemas.microsoft.com/office/powerpoint/2010/main" val="3013640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550"/>
            <a:ext cx="8229600" cy="1143000"/>
          </a:xfrm>
        </p:spPr>
        <p:txBody>
          <a:bodyPr/>
          <a:lstStyle/>
          <a:p>
            <a:r>
              <a:rPr lang="en-US" b="1" dirty="0" smtClean="0">
                <a:solidFill>
                  <a:srgbClr val="FF0000"/>
                </a:solidFill>
              </a:rPr>
              <a:t>Our model for change:</a:t>
            </a:r>
            <a:endParaRPr lang="en-US" b="1" dirty="0">
              <a:solidFill>
                <a:srgbClr val="FF0000"/>
              </a:solidFill>
            </a:endParaRPr>
          </a:p>
        </p:txBody>
      </p:sp>
      <p:sp>
        <p:nvSpPr>
          <p:cNvPr id="3" name="Content Placeholder 2"/>
          <p:cNvSpPr>
            <a:spLocks noGrp="1"/>
          </p:cNvSpPr>
          <p:nvPr>
            <p:ph idx="1"/>
          </p:nvPr>
        </p:nvSpPr>
        <p:spPr>
          <a:xfrm>
            <a:off x="1007281" y="1494166"/>
            <a:ext cx="7211553" cy="3929943"/>
          </a:xfrm>
        </p:spPr>
        <p:txBody>
          <a:bodyPr>
            <a:normAutofit fontScale="70000" lnSpcReduction="20000"/>
          </a:bodyPr>
          <a:lstStyle/>
          <a:p>
            <a:pPr marL="0" indent="0" algn="ctr">
              <a:buNone/>
            </a:pPr>
            <a:r>
              <a:rPr lang="en-US" sz="2400" b="1" dirty="0" smtClean="0">
                <a:solidFill>
                  <a:srgbClr val="FF0000"/>
                </a:solidFill>
              </a:rPr>
              <a:t>SOMETHING TO SAY</a:t>
            </a:r>
          </a:p>
          <a:p>
            <a:pPr marL="0" indent="0" algn="ctr">
              <a:buNone/>
            </a:pPr>
            <a:r>
              <a:rPr lang="en-US" sz="2400" dirty="0" smtClean="0"/>
              <a:t>Facilitating and informing debate among young people, establishing collective views on the issues that matter to them.</a:t>
            </a:r>
          </a:p>
          <a:p>
            <a:pPr marL="0" indent="0" algn="ctr">
              <a:buNone/>
            </a:pPr>
            <a:r>
              <a:rPr lang="en-US" sz="5800" dirty="0" smtClean="0">
                <a:solidFill>
                  <a:srgbClr val="FF0000"/>
                </a:solidFill>
              </a:rPr>
              <a:t>+</a:t>
            </a:r>
            <a:endParaRPr lang="en-US" sz="5800" dirty="0">
              <a:solidFill>
                <a:srgbClr val="FF0000"/>
              </a:solidFill>
            </a:endParaRPr>
          </a:p>
          <a:p>
            <a:pPr marL="0" indent="0" algn="ctr">
              <a:buNone/>
            </a:pPr>
            <a:r>
              <a:rPr lang="en-US" sz="2400" b="1" dirty="0" smtClean="0">
                <a:solidFill>
                  <a:srgbClr val="FF0000"/>
                </a:solidFill>
              </a:rPr>
              <a:t>WAYS TO SAY IT</a:t>
            </a:r>
          </a:p>
          <a:p>
            <a:pPr marL="0" lvl="0" indent="0" algn="ctr">
              <a:buNone/>
            </a:pPr>
            <a:r>
              <a:rPr lang="en-US" sz="2400" dirty="0" smtClean="0"/>
              <a:t>Providing a range of opportunities for young people to represent their interests – through high-profile campaigns, democratic structures, traditional and social media - </a:t>
            </a:r>
            <a:r>
              <a:rPr lang="en-GB" sz="2400" dirty="0" smtClean="0"/>
              <a:t>locally, nationally and internationally. </a:t>
            </a:r>
            <a:endParaRPr lang="en-US" sz="2400" dirty="0"/>
          </a:p>
          <a:p>
            <a:pPr marL="0" indent="0" algn="ctr">
              <a:buNone/>
            </a:pPr>
            <a:r>
              <a:rPr lang="en-US" sz="5600" dirty="0" smtClean="0">
                <a:solidFill>
                  <a:srgbClr val="FF0000"/>
                </a:solidFill>
              </a:rPr>
              <a:t>+</a:t>
            </a:r>
            <a:endParaRPr lang="en-US" sz="2400" b="1" dirty="0" smtClean="0"/>
          </a:p>
          <a:p>
            <a:pPr marL="0" indent="0" algn="ctr">
              <a:buNone/>
            </a:pPr>
            <a:r>
              <a:rPr lang="en-US" sz="2400" b="1" dirty="0" smtClean="0">
                <a:solidFill>
                  <a:srgbClr val="FF0000"/>
                </a:solidFill>
              </a:rPr>
              <a:t>SOMEBODY LISTENING</a:t>
            </a:r>
          </a:p>
          <a:p>
            <a:pPr marL="0" indent="0" algn="ctr">
              <a:buNone/>
            </a:pPr>
            <a:r>
              <a:rPr lang="en-US" sz="2400" dirty="0" smtClean="0"/>
              <a:t>Getting the attention and buy-in of decision makers, the media, business and our peers in society.</a:t>
            </a:r>
            <a:endParaRPr lang="en-US" sz="2400" dirty="0"/>
          </a:p>
          <a:p>
            <a:pPr marL="0" indent="0">
              <a:buNone/>
            </a:pPr>
            <a:endParaRPr lang="en-US" sz="2400" b="1" dirty="0"/>
          </a:p>
          <a:p>
            <a:pPr marL="0" indent="0">
              <a:buNone/>
            </a:pPr>
            <a:endParaRPr lang="en-US" sz="2400" dirty="0"/>
          </a:p>
        </p:txBody>
      </p:sp>
      <p:pic>
        <p:nvPicPr>
          <p:cNvPr id="5" name="Picture 4"/>
          <p:cNvPicPr>
            <a:picLocks noChangeAspect="1"/>
          </p:cNvPicPr>
          <p:nvPr/>
        </p:nvPicPr>
        <p:blipFill>
          <a:blip r:embed="rId2"/>
          <a:stretch>
            <a:fillRect/>
          </a:stretch>
        </p:blipFill>
        <p:spPr>
          <a:xfrm>
            <a:off x="7395882" y="304053"/>
            <a:ext cx="1553135" cy="1190113"/>
          </a:xfrm>
          <a:prstGeom prst="rect">
            <a:avLst/>
          </a:prstGeom>
        </p:spPr>
      </p:pic>
      <p:sp>
        <p:nvSpPr>
          <p:cNvPr id="7" name="Title 1"/>
          <p:cNvSpPr txBox="1">
            <a:spLocks/>
          </p:cNvSpPr>
          <p:nvPr/>
        </p:nvSpPr>
        <p:spPr>
          <a:xfrm>
            <a:off x="457200" y="5606113"/>
            <a:ext cx="8229600" cy="89055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rPr>
              <a:t>= YOUTH-LED CHANGE</a:t>
            </a:r>
          </a:p>
        </p:txBody>
      </p:sp>
    </p:spTree>
    <p:extLst>
      <p:ext uri="{BB962C8B-B14F-4D97-AF65-F5344CB8AC3E}">
        <p14:creationId xmlns="" xmlns:p14="http://schemas.microsoft.com/office/powerpoint/2010/main" val="250362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495" y="96983"/>
            <a:ext cx="8229600" cy="1143000"/>
          </a:xfrm>
        </p:spPr>
        <p:txBody>
          <a:bodyPr/>
          <a:lstStyle/>
          <a:p>
            <a:r>
              <a:rPr lang="en-US" b="1" dirty="0" smtClean="0">
                <a:solidFill>
                  <a:srgbClr val="FF0000"/>
                </a:solidFill>
              </a:rPr>
              <a:t>Core themes</a:t>
            </a:r>
            <a:endParaRPr lang="en-US" b="1" dirty="0">
              <a:solidFill>
                <a:srgbClr val="FF0000"/>
              </a:solidFill>
            </a:endParaRPr>
          </a:p>
        </p:txBody>
      </p:sp>
      <p:pic>
        <p:nvPicPr>
          <p:cNvPr id="5" name="Picture 4"/>
          <p:cNvPicPr>
            <a:picLocks noChangeAspect="1"/>
          </p:cNvPicPr>
          <p:nvPr/>
        </p:nvPicPr>
        <p:blipFill>
          <a:blip r:embed="rId2"/>
          <a:stretch>
            <a:fillRect/>
          </a:stretch>
        </p:blipFill>
        <p:spPr>
          <a:xfrm>
            <a:off x="7395882" y="304053"/>
            <a:ext cx="1553135" cy="1190113"/>
          </a:xfrm>
          <a:prstGeom prst="rect">
            <a:avLst/>
          </a:prstGeom>
        </p:spPr>
      </p:pic>
      <p:sp>
        <p:nvSpPr>
          <p:cNvPr id="7" name="Rounded Rectangle 6"/>
          <p:cNvSpPr/>
          <p:nvPr/>
        </p:nvSpPr>
        <p:spPr>
          <a:xfrm>
            <a:off x="254344" y="1646566"/>
            <a:ext cx="4228353" cy="2327787"/>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CAMPAIGNING</a:t>
            </a:r>
            <a:endParaRPr lang="en-US" b="1" dirty="0"/>
          </a:p>
          <a:p>
            <a:pPr algn="ctr"/>
            <a:r>
              <a:rPr lang="en-US" dirty="0"/>
              <a:t>We </a:t>
            </a:r>
            <a:r>
              <a:rPr lang="en-US" dirty="0" smtClean="0"/>
              <a:t>will support </a:t>
            </a:r>
            <a:r>
              <a:rPr lang="en-US" dirty="0"/>
              <a:t>young people to </a:t>
            </a:r>
            <a:r>
              <a:rPr lang="en-US" dirty="0" smtClean="0"/>
              <a:t>mobilise for change </a:t>
            </a:r>
            <a:r>
              <a:rPr lang="en-US" dirty="0"/>
              <a:t>at local, national and international </a:t>
            </a:r>
            <a:r>
              <a:rPr lang="en-US" dirty="0" smtClean="0"/>
              <a:t>levels, providing them with information, skills, resources and platforms to promote their rights and represent their interests.</a:t>
            </a:r>
            <a:endParaRPr lang="en-US" dirty="0"/>
          </a:p>
        </p:txBody>
      </p:sp>
      <p:sp>
        <p:nvSpPr>
          <p:cNvPr id="8" name="Rounded Rectangle 7"/>
          <p:cNvSpPr/>
          <p:nvPr/>
        </p:nvSpPr>
        <p:spPr>
          <a:xfrm>
            <a:off x="4660557" y="1646566"/>
            <a:ext cx="4228353" cy="2327787"/>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CITIZENSHIP</a:t>
            </a:r>
          </a:p>
          <a:p>
            <a:pPr algn="ctr"/>
            <a:r>
              <a:rPr lang="en-US" dirty="0"/>
              <a:t>We </a:t>
            </a:r>
            <a:r>
              <a:rPr lang="en-US" dirty="0" smtClean="0"/>
              <a:t>will provide </a:t>
            </a:r>
            <a:r>
              <a:rPr lang="en-US" dirty="0"/>
              <a:t>opportunities for young people to </a:t>
            </a:r>
            <a:r>
              <a:rPr lang="en-US" dirty="0" smtClean="0"/>
              <a:t>develop the capabilities of full and active citizens, preparing and connecting them, through representation and social action, to the political process.</a:t>
            </a:r>
            <a:endParaRPr lang="en-US" dirty="0"/>
          </a:p>
        </p:txBody>
      </p:sp>
      <p:sp>
        <p:nvSpPr>
          <p:cNvPr id="9" name="Rounded Rectangle 8"/>
          <p:cNvSpPr/>
          <p:nvPr/>
        </p:nvSpPr>
        <p:spPr>
          <a:xfrm>
            <a:off x="254344" y="4159624"/>
            <a:ext cx="4228353" cy="2327787"/>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RESEARCH</a:t>
            </a:r>
          </a:p>
          <a:p>
            <a:pPr algn="ctr"/>
            <a:r>
              <a:rPr lang="en-US" dirty="0" smtClean="0"/>
              <a:t>We will actively seek the informed views of young people on the issues of the day; we </a:t>
            </a:r>
            <a:r>
              <a:rPr lang="en-US" dirty="0"/>
              <a:t>will </a:t>
            </a:r>
            <a:r>
              <a:rPr lang="en-US" dirty="0" smtClean="0"/>
              <a:t>position ourselves as the </a:t>
            </a:r>
            <a:r>
              <a:rPr lang="en-US" dirty="0"/>
              <a:t>‘go to’ organisation for </a:t>
            </a:r>
            <a:r>
              <a:rPr lang="en-US" dirty="0" smtClean="0"/>
              <a:t>youth views, working with our members to provide authentic spokespeople under 25.</a:t>
            </a:r>
            <a:endParaRPr lang="en-US" dirty="0"/>
          </a:p>
        </p:txBody>
      </p:sp>
      <p:sp>
        <p:nvSpPr>
          <p:cNvPr id="10" name="Rounded Rectangle 9"/>
          <p:cNvSpPr/>
          <p:nvPr/>
        </p:nvSpPr>
        <p:spPr>
          <a:xfrm>
            <a:off x="4660557" y="4159624"/>
            <a:ext cx="4228353" cy="2327787"/>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RECOGNITION</a:t>
            </a:r>
          </a:p>
          <a:p>
            <a:pPr algn="ctr"/>
            <a:r>
              <a:rPr lang="en-US" dirty="0" smtClean="0"/>
              <a:t>We will celebrate and raise awareness of the positive contribution that young people can and do make to society, and champion those who treat young people as valued stakeholders, through awards,  accreditation and publicity. </a:t>
            </a:r>
          </a:p>
          <a:p>
            <a:pPr algn="ctr"/>
            <a:endParaRPr lang="en-US" dirty="0"/>
          </a:p>
        </p:txBody>
      </p:sp>
    </p:spTree>
    <p:extLst>
      <p:ext uri="{BB962C8B-B14F-4D97-AF65-F5344CB8AC3E}">
        <p14:creationId xmlns="" xmlns:p14="http://schemas.microsoft.com/office/powerpoint/2010/main" val="1990722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052" y="221636"/>
            <a:ext cx="8229600" cy="1143000"/>
          </a:xfrm>
        </p:spPr>
        <p:txBody>
          <a:bodyPr/>
          <a:lstStyle/>
          <a:p>
            <a:r>
              <a:rPr lang="en-US" b="1" dirty="0" smtClean="0">
                <a:solidFill>
                  <a:srgbClr val="FF0000"/>
                </a:solidFill>
              </a:rPr>
              <a:t>Enabling themes</a:t>
            </a:r>
            <a:endParaRPr lang="en-US" b="1" dirty="0">
              <a:solidFill>
                <a:srgbClr val="FF0000"/>
              </a:solidFill>
            </a:endParaRPr>
          </a:p>
        </p:txBody>
      </p:sp>
      <p:pic>
        <p:nvPicPr>
          <p:cNvPr id="5" name="Picture 4"/>
          <p:cNvPicPr>
            <a:picLocks noChangeAspect="1"/>
          </p:cNvPicPr>
          <p:nvPr/>
        </p:nvPicPr>
        <p:blipFill>
          <a:blip r:embed="rId2"/>
          <a:stretch>
            <a:fillRect/>
          </a:stretch>
        </p:blipFill>
        <p:spPr>
          <a:xfrm>
            <a:off x="7395882" y="304053"/>
            <a:ext cx="1553135" cy="1190113"/>
          </a:xfrm>
          <a:prstGeom prst="rect">
            <a:avLst/>
          </a:prstGeom>
        </p:spPr>
      </p:pic>
      <p:sp>
        <p:nvSpPr>
          <p:cNvPr id="10" name="Rounded Rectangle 9"/>
          <p:cNvSpPr/>
          <p:nvPr/>
        </p:nvSpPr>
        <p:spPr>
          <a:xfrm>
            <a:off x="2519178" y="1763341"/>
            <a:ext cx="1978777" cy="4902153"/>
          </a:xfrm>
          <a:prstGeom prst="roundRect">
            <a:avLst/>
          </a:prstGeom>
          <a:solidFill>
            <a:srgbClr val="FFFFFF"/>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US" b="1" dirty="0" smtClean="0">
                <a:solidFill>
                  <a:srgbClr val="FF0000"/>
                </a:solidFill>
              </a:rPr>
              <a:t>RESOURCES</a:t>
            </a:r>
            <a:endParaRPr lang="en-US" b="1" dirty="0">
              <a:solidFill>
                <a:srgbClr val="FF0000"/>
              </a:solidFill>
            </a:endParaRPr>
          </a:p>
          <a:p>
            <a:pPr algn="ctr"/>
            <a:r>
              <a:rPr lang="en-US" dirty="0" smtClean="0">
                <a:solidFill>
                  <a:srgbClr val="FF0000"/>
                </a:solidFill>
              </a:rPr>
              <a:t>We will strive to secure resources that allows us to grow our core work sustainably without being dependent on any single source. We will be smart and strategic in developing relationships with funders, donors  and partners.</a:t>
            </a:r>
            <a:endParaRPr lang="en-US" b="1" dirty="0">
              <a:solidFill>
                <a:srgbClr val="FF0000"/>
              </a:solidFill>
            </a:endParaRPr>
          </a:p>
          <a:p>
            <a:pPr algn="ctr"/>
            <a:endParaRPr lang="en-US" dirty="0">
              <a:solidFill>
                <a:srgbClr val="FF0000"/>
              </a:solidFill>
            </a:endParaRPr>
          </a:p>
        </p:txBody>
      </p:sp>
      <p:sp>
        <p:nvSpPr>
          <p:cNvPr id="12" name="Rounded Rectangle 11"/>
          <p:cNvSpPr/>
          <p:nvPr/>
        </p:nvSpPr>
        <p:spPr>
          <a:xfrm>
            <a:off x="4692852" y="1763342"/>
            <a:ext cx="1978777" cy="4902152"/>
          </a:xfrm>
          <a:prstGeom prst="roundRect">
            <a:avLst/>
          </a:prstGeom>
          <a:solidFill>
            <a:srgbClr val="FFFFFF"/>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US" b="1" dirty="0" smtClean="0">
                <a:solidFill>
                  <a:srgbClr val="FF0000"/>
                </a:solidFill>
              </a:rPr>
              <a:t>PARTNERS</a:t>
            </a:r>
          </a:p>
          <a:p>
            <a:pPr algn="ctr"/>
            <a:r>
              <a:rPr lang="en-US" dirty="0" smtClean="0">
                <a:solidFill>
                  <a:srgbClr val="FF0000"/>
                </a:solidFill>
              </a:rPr>
              <a:t>We </a:t>
            </a:r>
            <a:r>
              <a:rPr lang="en-US" dirty="0" err="1" smtClean="0">
                <a:solidFill>
                  <a:srgbClr val="FF0000"/>
                </a:solidFill>
              </a:rPr>
              <a:t>recognise</a:t>
            </a:r>
            <a:r>
              <a:rPr lang="en-US" dirty="0" smtClean="0">
                <a:solidFill>
                  <a:srgbClr val="FF0000"/>
                </a:solidFill>
              </a:rPr>
              <a:t> that we cannot </a:t>
            </a:r>
            <a:r>
              <a:rPr lang="en-US" dirty="0" err="1" smtClean="0">
                <a:solidFill>
                  <a:srgbClr val="FF0000"/>
                </a:solidFill>
              </a:rPr>
              <a:t>realise</a:t>
            </a:r>
            <a:r>
              <a:rPr lang="en-US" dirty="0" smtClean="0">
                <a:solidFill>
                  <a:srgbClr val="FF0000"/>
                </a:solidFill>
              </a:rPr>
              <a:t> our vision alone. We will actively seek out people and organisations who share our values and goals to broaden the scope and reach of our work, so that together we are more than the sum of our parts.</a:t>
            </a:r>
            <a:endParaRPr lang="en-US" dirty="0">
              <a:solidFill>
                <a:srgbClr val="FF0000"/>
              </a:solidFill>
            </a:endParaRPr>
          </a:p>
        </p:txBody>
      </p:sp>
      <p:sp>
        <p:nvSpPr>
          <p:cNvPr id="13" name="Rounded Rectangle 12"/>
          <p:cNvSpPr/>
          <p:nvPr/>
        </p:nvSpPr>
        <p:spPr>
          <a:xfrm>
            <a:off x="343648" y="1745575"/>
            <a:ext cx="1978777" cy="4919920"/>
          </a:xfrm>
          <a:prstGeom prst="roundRect">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US" b="1" dirty="0" smtClean="0">
                <a:solidFill>
                  <a:srgbClr val="FF0000"/>
                </a:solidFill>
              </a:rPr>
              <a:t>MEMBERS</a:t>
            </a:r>
            <a:endParaRPr lang="en-US" dirty="0" smtClean="0">
              <a:solidFill>
                <a:srgbClr val="FF0000"/>
              </a:solidFill>
            </a:endParaRPr>
          </a:p>
          <a:p>
            <a:pPr algn="ctr"/>
            <a:r>
              <a:rPr lang="en-US" dirty="0" smtClean="0">
                <a:solidFill>
                  <a:srgbClr val="FF0000"/>
                </a:solidFill>
              </a:rPr>
              <a:t>We will engage our members more fully in our work, developing a compelling offer and partnership  opportunity for both individuals and local, national and international organisations to join us in advancing our mission. </a:t>
            </a:r>
            <a:endParaRPr lang="en-US" dirty="0">
              <a:solidFill>
                <a:srgbClr val="FF0000"/>
              </a:solidFill>
            </a:endParaRPr>
          </a:p>
        </p:txBody>
      </p:sp>
      <p:sp>
        <p:nvSpPr>
          <p:cNvPr id="14" name="Rounded Rectangle 13"/>
          <p:cNvSpPr/>
          <p:nvPr/>
        </p:nvSpPr>
        <p:spPr>
          <a:xfrm>
            <a:off x="6847060" y="1763342"/>
            <a:ext cx="1978777" cy="4902152"/>
          </a:xfrm>
          <a:prstGeom prst="roundRect">
            <a:avLst/>
          </a:prstGeom>
          <a:solidFill>
            <a:srgbClr val="FFFFFF"/>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US" b="1" dirty="0" smtClean="0">
                <a:solidFill>
                  <a:srgbClr val="FF0000"/>
                </a:solidFill>
              </a:rPr>
              <a:t>PROFILE</a:t>
            </a:r>
          </a:p>
          <a:p>
            <a:pPr algn="ctr"/>
            <a:r>
              <a:rPr lang="en-US" dirty="0" smtClean="0">
                <a:solidFill>
                  <a:srgbClr val="FF0000"/>
                </a:solidFill>
              </a:rPr>
              <a:t>We will raise awareness of the British Youth Council, and its brands, growing our reputation for quality, and evidence-based outcomes from the participation of young people and providing a focal point and ‘go to’ platform for their views.</a:t>
            </a:r>
            <a:endParaRPr lang="en-US" dirty="0">
              <a:solidFill>
                <a:srgbClr val="FF0000"/>
              </a:solidFill>
            </a:endParaRPr>
          </a:p>
        </p:txBody>
      </p:sp>
    </p:spTree>
    <p:extLst>
      <p:ext uri="{BB962C8B-B14F-4D97-AF65-F5344CB8AC3E}">
        <p14:creationId xmlns="" xmlns:p14="http://schemas.microsoft.com/office/powerpoint/2010/main" val="212187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solidFill>
                  <a:srgbClr val="00B050"/>
                </a:solidFill>
              </a:rPr>
              <a:t>Enabling objective (1)</a:t>
            </a:r>
            <a:endParaRPr lang="en-GB" dirty="0">
              <a:solidFill>
                <a:srgbClr val="00B050"/>
              </a:solidFill>
            </a:endParaRPr>
          </a:p>
        </p:txBody>
      </p:sp>
      <p:sp>
        <p:nvSpPr>
          <p:cNvPr id="3" name="Content Placeholder 2"/>
          <p:cNvSpPr>
            <a:spLocks noGrp="1"/>
          </p:cNvSpPr>
          <p:nvPr>
            <p:ph idx="1"/>
          </p:nvPr>
        </p:nvSpPr>
        <p:spPr>
          <a:xfrm>
            <a:off x="457200" y="1143000"/>
            <a:ext cx="8229600" cy="5189220"/>
          </a:xfrm>
        </p:spPr>
        <p:txBody>
          <a:bodyPr>
            <a:normAutofit fontScale="25000" lnSpcReduction="20000"/>
          </a:bodyPr>
          <a:lstStyle/>
          <a:p>
            <a:pPr>
              <a:lnSpc>
                <a:spcPct val="120000"/>
              </a:lnSpc>
              <a:buNone/>
            </a:pPr>
            <a:r>
              <a:rPr lang="en-GB" sz="7200" b="1" dirty="0" smtClean="0">
                <a:solidFill>
                  <a:srgbClr val="FF0000"/>
                </a:solidFill>
              </a:rPr>
              <a:t>	1. Membership: </a:t>
            </a:r>
            <a:r>
              <a:rPr lang="en-US" sz="7200" dirty="0" smtClean="0">
                <a:solidFill>
                  <a:srgbClr val="FF0000"/>
                </a:solidFill>
              </a:rPr>
              <a:t>We will engage our members more fully in our work, developing a compelling offer and partnership opportunity for both individuals and local, national and international organisations to join us in advancing our mission.</a:t>
            </a:r>
            <a:endParaRPr lang="en-GB" sz="7200" dirty="0" smtClean="0"/>
          </a:p>
          <a:p>
            <a:pPr marL="971550" lvl="1" indent="-514350">
              <a:lnSpc>
                <a:spcPct val="120000"/>
              </a:lnSpc>
              <a:buFont typeface="+mj-lt"/>
              <a:buAutoNum type="arabicPeriod"/>
            </a:pPr>
            <a:r>
              <a:rPr lang="en-GB" sz="7200" dirty="0" smtClean="0"/>
              <a:t>Create a distinct role for individual young people engaging with BYC alongside our traditional membership of youth organisations.</a:t>
            </a:r>
          </a:p>
          <a:p>
            <a:pPr marL="971550" lvl="1" indent="-514350">
              <a:lnSpc>
                <a:spcPct val="120000"/>
              </a:lnSpc>
              <a:buFont typeface="+mj-lt"/>
              <a:buAutoNum type="arabicPeriod"/>
            </a:pPr>
            <a:r>
              <a:rPr lang="en-GB" sz="7200" dirty="0" smtClean="0"/>
              <a:t>Work with members to develop a stronger understanding of how their views and resources can be combined through BYC to support the interests of young people.</a:t>
            </a:r>
          </a:p>
          <a:p>
            <a:pPr marL="971550" lvl="1" indent="-514350">
              <a:lnSpc>
                <a:spcPct val="120000"/>
              </a:lnSpc>
              <a:buFont typeface="+mj-lt"/>
              <a:buAutoNum type="arabicPeriod"/>
            </a:pPr>
            <a:r>
              <a:rPr lang="en-GB" sz="7200" dirty="0" smtClean="0"/>
              <a:t>Enhance our relationships with member organisations to engage more of their young members directly in the activities of BYC.</a:t>
            </a:r>
          </a:p>
          <a:p>
            <a:pPr marL="971550" lvl="1" indent="-514350">
              <a:lnSpc>
                <a:spcPct val="120000"/>
              </a:lnSpc>
              <a:buFont typeface="+mj-lt"/>
              <a:buAutoNum type="arabicPeriod"/>
            </a:pPr>
            <a:r>
              <a:rPr lang="en-GB" sz="7200" dirty="0" smtClean="0"/>
              <a:t>Develop our communications strategy to increase the clarity, quality and frequency of two-way engagement with individuals and organisational members.</a:t>
            </a:r>
          </a:p>
          <a:p>
            <a:pPr marL="971550" lvl="1" indent="-514350">
              <a:lnSpc>
                <a:spcPct val="120000"/>
              </a:lnSpc>
              <a:buFont typeface="+mj-lt"/>
              <a:buAutoNum type="arabicPeriod"/>
            </a:pPr>
            <a:r>
              <a:rPr lang="en-GB" sz="7200" dirty="0" smtClean="0"/>
              <a:t>Continue to diversify our membership, making it more inclusive of groups that are currently under-represented, and support the active participation of all our members.</a:t>
            </a:r>
            <a:endParaRPr lang="en-GB" sz="7200" dirty="0"/>
          </a:p>
          <a:p>
            <a:pPr marL="971550" lvl="1" indent="-514350">
              <a:lnSpc>
                <a:spcPct val="120000"/>
              </a:lnSpc>
              <a:buFont typeface="+mj-lt"/>
              <a:buAutoNum type="arabicPeriod"/>
            </a:pPr>
            <a:r>
              <a:rPr lang="en-GB" sz="7200" dirty="0" smtClean="0"/>
              <a:t>Celebrate the involvement and achievement of our members at all levels, recognising their contribution to the BYC’s vision for young people.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9529</TotalTime>
  <Words>1687</Words>
  <Application>Microsoft Office PowerPoint</Application>
  <PresentationFormat>On-screen Show (4:3)</PresentationFormat>
  <Paragraphs>110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Our journey so far:</vt:lpstr>
      <vt:lpstr>Slide 3</vt:lpstr>
      <vt:lpstr>Our mission:</vt:lpstr>
      <vt:lpstr>Our values:</vt:lpstr>
      <vt:lpstr>Our model for change:</vt:lpstr>
      <vt:lpstr>Core themes</vt:lpstr>
      <vt:lpstr>Enabling themes</vt:lpstr>
      <vt:lpstr>Enabling objective (1)</vt:lpstr>
      <vt:lpstr>Enabling objective (2)</vt:lpstr>
      <vt:lpstr>Enabling objective (3)</vt:lpstr>
      <vt:lpstr>Enabling objective (4)</vt:lpstr>
      <vt:lpstr>Core objectives (5)</vt:lpstr>
      <vt:lpstr>Core objectives (6)</vt:lpstr>
      <vt:lpstr>Core objectives (7)</vt:lpstr>
      <vt:lpstr>Core objectives (8)</vt:lpstr>
    </vt:vector>
  </TitlesOfParts>
  <Company>Institute For Government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Kidson</dc:creator>
  <cp:lastModifiedBy>James Cathcart</cp:lastModifiedBy>
  <cp:revision>153</cp:revision>
  <dcterms:created xsi:type="dcterms:W3CDTF">2013-07-14T17:29:23Z</dcterms:created>
  <dcterms:modified xsi:type="dcterms:W3CDTF">2014-03-02T22:53:15Z</dcterms:modified>
</cp:coreProperties>
</file>